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542" r:id="rId45"/>
    <p:sldId id="541" r:id="rId46"/>
    <p:sldId id="284" r:id="rId47"/>
    <p:sldId id="285" r:id="rId48"/>
    <p:sldId id="286" r:id="rId49"/>
    <p:sldId id="337" r:id="rId50"/>
    <p:sldId id="288" r:id="rId51"/>
    <p:sldId id="325" r:id="rId52"/>
    <p:sldId id="315" r:id="rId53"/>
    <p:sldId id="291" r:id="rId54"/>
    <p:sldId id="326" r:id="rId55"/>
    <p:sldId id="327" r:id="rId56"/>
    <p:sldId id="294" r:id="rId57"/>
    <p:sldId id="277" r:id="rId58"/>
    <p:sldId id="297" r:id="rId59"/>
    <p:sldId id="302" r:id="rId60"/>
    <p:sldId id="301" r:id="rId61"/>
    <p:sldId id="328" r:id="rId6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88" autoAdjust="0"/>
    <p:restoredTop sz="95833" autoAdjust="0"/>
  </p:normalViewPr>
  <p:slideViewPr>
    <p:cSldViewPr showGuides="1">
      <p:cViewPr varScale="1">
        <p:scale>
          <a:sx n="161" d="100"/>
          <a:sy n="161" d="100"/>
        </p:scale>
        <p:origin x="1696" y="100"/>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9/3/2024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9/3/2024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54</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55</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61</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5" Type="http://schemas.openxmlformats.org/officeDocument/2006/relationships/hyperlink" Target="https://www.jetbrains.com/pycharm/" TargetMode="External"/><Relationship Id="rId4" Type="http://schemas.openxmlformats.org/officeDocument/2006/relationships/hyperlink" Target="http://notepad-plus-plu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vtk.org/doc/nightly/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s://doc.qt.io/qt-5.15/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39.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es/3.9/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github.com/SlicerRt/SlicerRT"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45.gif"/><Relationship Id="rId5" Type="http://schemas.openxmlformats.org/officeDocument/2006/relationships/image" Target="../media/image44.jpe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4" name="Content Placeholder 2"/>
          <p:cNvSpPr txBox="1">
            <a:spLocks/>
          </p:cNvSpPr>
          <p:nvPr/>
        </p:nvSpPr>
        <p:spPr bwMode="auto">
          <a:xfrm>
            <a:off x="304798" y="1295400"/>
            <a:ext cx="8610601"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sz="2400" dirty="0">
                <a:latin typeface="Consolas" panose="020B0609020204030204" pitchFamily="49" charset="0"/>
                <a:cs typeface="Miriam Fixed" pitchFamily="49" charset="-79"/>
              </a:rPr>
              <a:t>module = </a:t>
            </a:r>
            <a:r>
              <a:rPr lang="en-CA" sz="2400" dirty="0" err="1">
                <a:latin typeface="Consolas" panose="020B0609020204030204" pitchFamily="49" charset="0"/>
                <a:cs typeface="Miriam Fixed" pitchFamily="49" charset="-79"/>
              </a:rPr>
              <a:t>slicer.util.getModule</a:t>
            </a:r>
            <a:r>
              <a:rPr lang="en-CA" sz="2400" dirty="0">
                <a:latin typeface="Consolas" panose="020B0609020204030204" pitchFamily="49" charset="0"/>
                <a:cs typeface="Miriam Fixed" panose="020B0509050101010101" pitchFamily="49" charset="-79"/>
              </a:rPr>
              <a:t>('Volumes')</a:t>
            </a:r>
          </a:p>
          <a:p>
            <a:r>
              <a:rPr lang="en-CA" dirty="0"/>
              <a:t>Stores module name, description, icon, etc.</a:t>
            </a:r>
          </a:p>
          <a:p>
            <a:r>
              <a:rPr lang="en-CA" dirty="0"/>
              <a:t>Creates and holds a reference to logic and widget:</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slicer.util.getModuleWidget</a:t>
            </a:r>
            <a:r>
              <a:rPr lang="en-CA" sz="2000" dirty="0">
                <a:latin typeface="Consolas" panose="020B0609020204030204" pitchFamily="49" charset="0"/>
                <a:cs typeface="Miriam Fixed" pitchFamily="49" charset="-79"/>
              </a:rPr>
              <a:t>('Volumes')</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slicer.util.getModuleLogic</a:t>
            </a:r>
            <a:r>
              <a:rPr lang="en-CA" sz="2000" dirty="0">
                <a:latin typeface="Consolas" panose="020B0609020204030204" pitchFamily="49" charset="0"/>
                <a:cs typeface="Miriam Fixed" pitchFamily="49" charset="-79"/>
              </a:rPr>
              <a:t>('Volumes')</a:t>
            </a:r>
          </a:p>
          <a:p>
            <a:pPr lvl="1"/>
            <a:r>
              <a:rPr lang="en-CA" sz="2000" dirty="0">
                <a:cs typeface="Miriam Fixed" pitchFamily="49" charset="-79"/>
              </a:rPr>
              <a:t>In scripted loadable modules: </a:t>
            </a:r>
            <a:r>
              <a:rPr lang="en-CA" sz="2000" dirty="0" err="1">
                <a:latin typeface="Consolas" panose="020B0609020204030204" pitchFamily="49" charset="0"/>
                <a:cs typeface="Miriam Fixed" pitchFamily="49" charset="-79"/>
              </a:rPr>
              <a:t>getModuleWidget</a:t>
            </a:r>
            <a:r>
              <a:rPr lang="en-CA" sz="2000" dirty="0">
                <a:latin typeface="Consolas" panose="020B0609020204030204" pitchFamily="49" charset="0"/>
                <a:cs typeface="Miriam Fixed" pitchFamily="49" charset="-79"/>
              </a:rPr>
              <a:t>() </a:t>
            </a:r>
            <a:r>
              <a:rPr lang="en-CA" sz="2000" dirty="0">
                <a:cs typeface="Miriam Fixed" pitchFamily="49" charset="-79"/>
              </a:rPr>
              <a:t>requires the widget to have a </a:t>
            </a:r>
            <a:r>
              <a:rPr lang="en-CA" sz="2000" dirty="0">
                <a:latin typeface="Consolas" panose="020B0609020204030204" pitchFamily="49" charset="0"/>
                <a:cs typeface="Miriam Fixed" pitchFamily="49" charset="-79"/>
              </a:rPr>
              <a:t>logic </a:t>
            </a:r>
            <a:r>
              <a:rPr lang="en-CA" sz="2000" dirty="0">
                <a:cs typeface="Miriam Fixed" pitchFamily="49" charset="-79"/>
              </a:rPr>
              <a:t>member. This is the case for module with </a:t>
            </a:r>
            <a:r>
              <a:rPr lang="en-CA" sz="2000" dirty="0">
                <a:solidFill>
                  <a:schemeClr val="accent6">
                    <a:lumMod val="75000"/>
                  </a:schemeClr>
                </a:solidFill>
                <a:cs typeface="Miriam Fixed" pitchFamily="49" charset="-79"/>
              </a:rPr>
              <a:t>passive logic</a:t>
            </a:r>
            <a:r>
              <a:rPr lang="en-CA" sz="2000" dirty="0">
                <a:cs typeface="Miriam Fixed" pitchFamily="49" charset="-79"/>
              </a:rPr>
              <a:t>.</a:t>
            </a:r>
          </a:p>
          <a:p>
            <a:pPr lvl="1"/>
            <a:r>
              <a:rPr lang="en-CA" sz="2000" dirty="0">
                <a:cs typeface="Miriam Fixed" pitchFamily="49" charset="-79"/>
              </a:rPr>
              <a:t>Widget and logic has not much use for CLI modules. Use them via MRML (edit CLI parameter node) and </a:t>
            </a:r>
            <a:r>
              <a:rPr lang="en-CA" sz="2000" dirty="0" err="1">
                <a:latin typeface="Consolas" panose="020B0609020204030204" pitchFamily="49" charset="0"/>
                <a:cs typeface="Miriam Fixed" pitchFamily="49" charset="-79"/>
              </a:rPr>
              <a:t>slicer.cli.runSync</a:t>
            </a:r>
            <a:r>
              <a:rPr lang="en-CA" sz="2000" dirty="0">
                <a:latin typeface="Consolas" panose="020B0609020204030204" pitchFamily="49" charset="0"/>
                <a:cs typeface="Miriam Fixed" pitchFamily="49" charset="-79"/>
              </a:rPr>
              <a:t>()</a:t>
            </a:r>
            <a:r>
              <a:rPr lang="en-CA" sz="2000" dirty="0">
                <a:cs typeface="Miriam Fixed" pitchFamily="49" charset="-79"/>
              </a:rPr>
              <a:t>.</a:t>
            </a:r>
            <a:endParaRPr lang="en-CA" sz="2000" dirty="0">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
        <p:nvSpPr>
          <p:cNvPr id="6" name="Footer Placeholder 2">
            <a:extLst>
              <a:ext uri="{FF2B5EF4-FFF2-40B4-BE49-F238E27FC236}">
                <a16:creationId xmlns:a16="http://schemas.microsoft.com/office/drawing/2014/main" id="{B9FD38A4-B281-EA5D-8FF3-765A598B1B9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599"/>
            <a:ext cx="7696199" cy="2584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Passive logic. Create logic object in the Widget class. This is the simplest and most commonly used (used in the scripted module template). If other modules need to access the logic, they may instantiate the other module’s logic (see </a:t>
            </a:r>
            <a:r>
              <a:rPr lang="en-CA" sz="1600" dirty="0">
                <a:solidFill>
                  <a:schemeClr val="accent6">
                    <a:lumMod val="75000"/>
                  </a:schemeClr>
                </a:solidFill>
                <a:hlinkClick r:id="rId3">
                  <a:extLst>
                    <a:ext uri="{A12FA001-AC4F-418D-AE19-62706E023703}">
                      <ahyp:hlinkClr xmlns:ahyp="http://schemas.microsoft.com/office/drawing/2018/hyperlinkcolor" val="tx"/>
                    </a:ext>
                  </a:extLst>
                </a:hlinkClick>
              </a:rPr>
              <a:t>example</a:t>
            </a:r>
            <a:r>
              <a:rPr lang="en-CA" sz="1600" dirty="0">
                <a:solidFill>
                  <a:schemeClr val="accent6">
                    <a:lumMod val="75000"/>
                  </a:schemeClr>
                </a:solidFill>
              </a:rPr>
              <a:t>).</a:t>
            </a:r>
          </a:p>
          <a:p>
            <a:pPr>
              <a:buFontTx/>
              <a:buChar char="-"/>
            </a:pPr>
            <a:r>
              <a:rPr lang="en-CA" sz="1600" dirty="0"/>
              <a:t>Option B: Active logic. Create logic object on </a:t>
            </a:r>
            <a:r>
              <a:rPr lang="en-CA" sz="1600" i="1" dirty="0" err="1"/>
              <a:t>startupCompleted</a:t>
            </a:r>
            <a:r>
              <a:rPr lang="en-CA" sz="1600" i="1" dirty="0"/>
              <a:t>() </a:t>
            </a:r>
            <a:r>
              <a:rPr lang="en-CA" sz="1600" dirty="0"/>
              <a:t>signal and store it in the module class. For example, this is the case when the logic observes the scene and reacts to changes, modifies nodes automatically. Only one such logic is allowed per application, because multiple logics could interfere with each other.</a:t>
            </a:r>
          </a:p>
        </p:txBody>
      </p:sp>
      <p:sp>
        <p:nvSpPr>
          <p:cNvPr id="16" name="Footer Placeholder 2">
            <a:extLst>
              <a:ext uri="{FF2B5EF4-FFF2-40B4-BE49-F238E27FC236}">
                <a16:creationId xmlns:a16="http://schemas.microsoft.com/office/drawing/2014/main" id="{CCFEAB81-F7C6-768F-A925-1D521AF4DA6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8" name="Footer Placeholder 2">
            <a:extLst>
              <a:ext uri="{FF2B5EF4-FFF2-40B4-BE49-F238E27FC236}">
                <a16:creationId xmlns:a16="http://schemas.microsoft.com/office/drawing/2014/main" id="{23EF7630-8859-6BA2-2A5C-866129DC532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11430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methods that update values in the parameter node. A shared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 may be used, too, which is called on any GUI user interaction.</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a:extLst>
              <a:ext uri="{FF2B5EF4-FFF2-40B4-BE49-F238E27FC236}">
                <a16:creationId xmlns:a16="http://schemas.microsoft.com/office/drawing/2014/main" id="{BF95E2FE-0F84-126D-1487-0E2C0541303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1" name="Footer Placeholder 2">
            <a:extLst>
              <a:ext uri="{FF2B5EF4-FFF2-40B4-BE49-F238E27FC236}">
                <a16:creationId xmlns:a16="http://schemas.microsoft.com/office/drawing/2014/main" id="{80CBB828-83CA-FFEA-B9C9-4716F00DE6A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GUI</a:t>
            </a:r>
          </a:p>
          <a:p>
            <a:r>
              <a:rPr lang="en-CA" sz="2800" dirty="0"/>
              <a:t>Logic may be instantiated many times (to access utility functions inside)</a:t>
            </a:r>
          </a:p>
          <a:p>
            <a:r>
              <a:rPr lang="en-CA" sz="2800" dirty="0"/>
              <a:t>Logic may observe nodes (active logic):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7" name="Footer Placeholder 2">
            <a:extLst>
              <a:ext uri="{FF2B5EF4-FFF2-40B4-BE49-F238E27FC236}">
                <a16:creationId xmlns:a16="http://schemas.microsoft.com/office/drawing/2014/main" id="{1F64D647-EAEE-34B5-D9BB-52032A10850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Footer Placeholder 2">
            <a:extLst>
              <a:ext uri="{FF2B5EF4-FFF2-40B4-BE49-F238E27FC236}">
                <a16:creationId xmlns:a16="http://schemas.microsoft.com/office/drawing/2014/main" id="{66BB18AE-C481-51D3-CD2D-24332CC2642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20" name="Footer Placeholder 2">
            <a:extLst>
              <a:ext uri="{FF2B5EF4-FFF2-40B4-BE49-F238E27FC236}">
                <a16:creationId xmlns:a16="http://schemas.microsoft.com/office/drawing/2014/main" id="{B497B89C-827A-E564-7EFE-DF6A7B69F75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1" name="Footer Placeholder 2">
            <a:extLst>
              <a:ext uri="{FF2B5EF4-FFF2-40B4-BE49-F238E27FC236}">
                <a16:creationId xmlns:a16="http://schemas.microsoft.com/office/drawing/2014/main" id="{5EF7E00E-4C8E-A871-0573-02295E3B08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6" name="Footer Placeholder 2">
            <a:extLst>
              <a:ext uri="{FF2B5EF4-FFF2-40B4-BE49-F238E27FC236}">
                <a16:creationId xmlns:a16="http://schemas.microsoft.com/office/drawing/2014/main" id="{5D1695CA-1ED9-27FC-FCC1-9979C98D1D8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2022</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9" name="Footer Placeholder 2">
            <a:extLst>
              <a:ext uri="{FF2B5EF4-FFF2-40B4-BE49-F238E27FC236}">
                <a16:creationId xmlns:a16="http://schemas.microsoft.com/office/drawing/2014/main" id="{8421AC42-1B9F-C888-6AED-BC231959FF2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8" name="Footer Placeholder 2">
            <a:extLst>
              <a:ext uri="{FF2B5EF4-FFF2-40B4-BE49-F238E27FC236}">
                <a16:creationId xmlns:a16="http://schemas.microsoft.com/office/drawing/2014/main" id="{E0E344DE-DAAD-6DAF-3BFB-E3D249D0AC1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462671-6430-2367-39B8-05C1543B4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3488" y="980872"/>
            <a:ext cx="7557025" cy="5115128"/>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7147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413" y="133844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Footer Placeholder 2">
            <a:extLst>
              <a:ext uri="{FF2B5EF4-FFF2-40B4-BE49-F238E27FC236}">
                <a16:creationId xmlns:a16="http://schemas.microsoft.com/office/drawing/2014/main" id="{87FA12DA-E669-BC4B-42AB-BD90884044F8}"/>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37F24742-A70C-CA19-323B-57E6650E007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7" name="Footer Placeholder 2">
            <a:extLst>
              <a:ext uri="{FF2B5EF4-FFF2-40B4-BE49-F238E27FC236}">
                <a16:creationId xmlns:a16="http://schemas.microsoft.com/office/drawing/2014/main" id="{2B1C27BC-8D85-C529-A711-8CBFCB45EEAF}"/>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7" name="Footer Placeholder 2">
            <a:extLst>
              <a:ext uri="{FF2B5EF4-FFF2-40B4-BE49-F238E27FC236}">
                <a16:creationId xmlns:a16="http://schemas.microsoft.com/office/drawing/2014/main" id="{79442F8E-BB53-59A1-AA37-B17A313F4E4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7" name="Footer Placeholder 2">
            <a:extLst>
              <a:ext uri="{FF2B5EF4-FFF2-40B4-BE49-F238E27FC236}">
                <a16:creationId xmlns:a16="http://schemas.microsoft.com/office/drawing/2014/main" id="{3E9F3012-5413-94CF-FB6A-915925A14E3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2" name="Footer Placeholder 2">
            <a:extLst>
              <a:ext uri="{FF2B5EF4-FFF2-40B4-BE49-F238E27FC236}">
                <a16:creationId xmlns:a16="http://schemas.microsoft.com/office/drawing/2014/main" id="{E227042E-7B08-E2C3-B14E-9EFEADCEC72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Footer Placeholder 2">
            <a:extLst>
              <a:ext uri="{FF2B5EF4-FFF2-40B4-BE49-F238E27FC236}">
                <a16:creationId xmlns:a16="http://schemas.microsoft.com/office/drawing/2014/main" id="{42DC4FA9-2750-C5FC-0048-8157DA2DCA5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7" name="Footer Placeholder 2">
            <a:extLst>
              <a:ext uri="{FF2B5EF4-FFF2-40B4-BE49-F238E27FC236}">
                <a16:creationId xmlns:a16="http://schemas.microsoft.com/office/drawing/2014/main" id="{F27221A6-2FD2-61F7-DF83-F94C5A276EF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
        <p:nvSpPr>
          <p:cNvPr id="35" name="Footer Placeholder 2">
            <a:extLst>
              <a:ext uri="{FF2B5EF4-FFF2-40B4-BE49-F238E27FC236}">
                <a16:creationId xmlns:a16="http://schemas.microsoft.com/office/drawing/2014/main" id="{9F6E6542-1780-0959-CADF-E73AA82F8C1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f.GetNthControlPointPosition</a:t>
            </a:r>
            <a:r>
              <a:rPr lang="en-CA" b="1" dirty="0">
                <a:latin typeface="Consolas" panose="020B0609020204030204" pitchFamily="49" charset="0"/>
              </a:rPr>
              <a:t>(0)</a:t>
            </a: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5" name="Footer Placeholder 2">
            <a:extLst>
              <a:ext uri="{FF2B5EF4-FFF2-40B4-BE49-F238E27FC236}">
                <a16:creationId xmlns:a16="http://schemas.microsoft.com/office/drawing/2014/main" id="{7EF1ECB0-3CF0-9A07-BF71-007F3777B8D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228600" y="762000"/>
            <a:ext cx="8686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pos = </a:t>
            </a:r>
            <a:r>
              <a:rPr lang="en-CA" sz="1800" b="1" dirty="0" err="1">
                <a:latin typeface="Consolas" panose="020B0609020204030204" pitchFamily="49" charset="0"/>
              </a:rPr>
              <a:t>f.GetNthControlPointPosition</a:t>
            </a:r>
            <a:r>
              <a:rPr lang="en-CA" sz="1800" b="1" dirty="0">
                <a:latin typeface="Consolas" panose="020B0609020204030204" pitchFamily="49" charset="0"/>
              </a:rPr>
              <a:t>(0)</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71450" indent="0">
              <a:buNone/>
            </a:pPr>
            <a:endParaRPr lang="en-US" sz="1200" dirty="0">
              <a:latin typeface="Consolas" panose="020B0609020204030204" pitchFamily="49" charset="0"/>
            </a:endParaRPr>
          </a:p>
          <a:p>
            <a:pPr marL="171450" indent="0">
              <a:buNone/>
            </a:pPr>
            <a:endParaRPr lang="en-US" sz="1200"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79902"/>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5561016"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5567407"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0386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10" name="Footer Placeholder 2">
            <a:extLst>
              <a:ext uri="{FF2B5EF4-FFF2-40B4-BE49-F238E27FC236}">
                <a16:creationId xmlns:a16="http://schemas.microsoft.com/office/drawing/2014/main" id="{34BA2D34-FBA0-A58D-CD35-897F6FBBF56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
        <p:nvSpPr>
          <p:cNvPr id="6" name="Footer Placeholder 2">
            <a:extLst>
              <a:ext uri="{FF2B5EF4-FFF2-40B4-BE49-F238E27FC236}">
                <a16:creationId xmlns:a16="http://schemas.microsoft.com/office/drawing/2014/main" id="{BFE5F878-5DE2-2EDA-5395-7352FE8802E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6" name="Footer Placeholder 2">
            <a:extLst>
              <a:ext uri="{FF2B5EF4-FFF2-40B4-BE49-F238E27FC236}">
                <a16:creationId xmlns:a16="http://schemas.microsoft.com/office/drawing/2014/main" id="{2D70194D-F928-174C-DA8E-1816F13F04C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7" name="Footer Placeholder 2">
            <a:extLst>
              <a:ext uri="{FF2B5EF4-FFF2-40B4-BE49-F238E27FC236}">
                <a16:creationId xmlns:a16="http://schemas.microsoft.com/office/drawing/2014/main" id="{55B43813-E8F5-0EDC-4080-1E3C5E0D682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Cross-platform: </a:t>
            </a:r>
            <a:r>
              <a:rPr lang="en-CA" b="1" dirty="0">
                <a:hlinkClick r:id="rId2"/>
              </a:rPr>
              <a:t>Visual Studio Code</a:t>
            </a:r>
            <a:r>
              <a:rPr lang="en-CA" dirty="0"/>
              <a:t>, </a:t>
            </a:r>
            <a:r>
              <a:rPr lang="en-CA" dirty="0">
                <a:hlinkClick r:id="rId3"/>
              </a:rPr>
              <a:t>Sublime Text </a:t>
            </a:r>
            <a:endParaRPr lang="en-CA" dirty="0"/>
          </a:p>
          <a:p>
            <a:pPr lvl="1"/>
            <a:r>
              <a:rPr lang="en-CA" dirty="0"/>
              <a:t>Windows-only: </a:t>
            </a:r>
            <a:r>
              <a:rPr lang="en-CA" dirty="0">
                <a:hlinkClick r:id="rId4"/>
              </a:rPr>
              <a:t>Notepad++</a:t>
            </a:r>
            <a:r>
              <a:rPr lang="en-CA" dirty="0"/>
              <a:t>, Mac-only: </a:t>
            </a:r>
            <a:r>
              <a:rPr lang="en-CA" dirty="0" err="1"/>
              <a:t>Xcode</a:t>
            </a:r>
            <a:endParaRPr lang="en-CA" dirty="0"/>
          </a:p>
          <a:p>
            <a:r>
              <a:rPr lang="en-CA" sz="3000" dirty="0"/>
              <a:t>Integrated development environment is even better</a:t>
            </a:r>
            <a:r>
              <a:rPr lang="en-CA" dirty="0"/>
              <a:t>:</a:t>
            </a:r>
          </a:p>
          <a:p>
            <a:pPr lvl="1"/>
            <a:r>
              <a:rPr lang="en-CA" dirty="0"/>
              <a:t>Text editor + debugger, code browser, …</a:t>
            </a:r>
          </a:p>
          <a:p>
            <a:pPr lvl="1"/>
            <a:r>
              <a:rPr lang="en-CA" dirty="0"/>
              <a:t>Recommended: </a:t>
            </a:r>
            <a:r>
              <a:rPr lang="en-CA" b="1" dirty="0">
                <a:hlinkClick r:id="rId2"/>
              </a:rPr>
              <a:t>Visual Studio Code</a:t>
            </a:r>
            <a:r>
              <a:rPr lang="en-CA" dirty="0"/>
              <a:t>, </a:t>
            </a:r>
            <a:r>
              <a:rPr lang="en-CA" b="1" dirty="0">
                <a:hlinkClick r:id="rId5"/>
              </a:rPr>
              <a:t>PyCharm</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7" name="Footer Placeholder 2">
            <a:extLst>
              <a:ext uri="{FF2B5EF4-FFF2-40B4-BE49-F238E27FC236}">
                <a16:creationId xmlns:a16="http://schemas.microsoft.com/office/drawing/2014/main" id="{C795F4DC-9D97-BEF1-2C8F-5CA05D66F36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42DBB8-1DA3-1F2C-D2B9-6BE79FB8F839}"/>
              </a:ext>
            </a:extLst>
          </p:cNvPr>
          <p:cNvPicPr>
            <a:picLocks noChangeAspect="1"/>
          </p:cNvPicPr>
          <p:nvPr/>
        </p:nvPicPr>
        <p:blipFill>
          <a:blip r:embed="rId3"/>
          <a:stretch>
            <a:fillRect/>
          </a:stretch>
        </p:blipFill>
        <p:spPr>
          <a:xfrm>
            <a:off x="4971043" y="811754"/>
            <a:ext cx="3307188" cy="315017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D1F59FA-4ADE-49FF-6955-6D33CFFD02DB}"/>
              </a:ext>
            </a:extLst>
          </p:cNvPr>
          <p:cNvPicPr>
            <a:picLocks noChangeAspect="1"/>
          </p:cNvPicPr>
          <p:nvPr/>
        </p:nvPicPr>
        <p:blipFill>
          <a:blip r:embed="rId4"/>
          <a:stretch>
            <a:fillRect/>
          </a:stretch>
        </p:blipFill>
        <p:spPr>
          <a:xfrm>
            <a:off x="1204535" y="4603810"/>
            <a:ext cx="2116455" cy="14668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E734347-CA51-817E-B903-E8810DEF542D}"/>
              </a:ext>
            </a:extLst>
          </p:cNvPr>
          <p:cNvPicPr>
            <a:picLocks noChangeAspect="1"/>
          </p:cNvPicPr>
          <p:nvPr/>
        </p:nvPicPr>
        <p:blipFill rotWithShape="1">
          <a:blip r:embed="rId5"/>
          <a:srcRect r="67438" b="68063"/>
          <a:stretch/>
        </p:blipFill>
        <p:spPr>
          <a:xfrm>
            <a:off x="331860" y="1069998"/>
            <a:ext cx="3963080" cy="2630992"/>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757" y="169159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627" y="169415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34" y="309755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29" y="369841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2427" y="579863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Footer Placeholder 2">
            <a:extLst>
              <a:ext uri="{FF2B5EF4-FFF2-40B4-BE49-F238E27FC236}">
                <a16:creationId xmlns:a16="http://schemas.microsoft.com/office/drawing/2014/main" id="{3DFFB5DC-B67E-63BE-A021-79B42C1813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14B49DC-3C64-4C1B-800B-9541B1CC5D79}"/>
              </a:ext>
            </a:extLst>
          </p:cNvPr>
          <p:cNvPicPr>
            <a:picLocks noChangeAspect="1"/>
          </p:cNvPicPr>
          <p:nvPr/>
        </p:nvPicPr>
        <p:blipFill>
          <a:blip r:embed="rId2"/>
          <a:stretch>
            <a:fillRect/>
          </a:stretch>
        </p:blipFill>
        <p:spPr>
          <a:xfrm>
            <a:off x="6517338" y="941034"/>
            <a:ext cx="2231708" cy="138303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3"/>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EBDB415E-D0D3-7A15-03B2-49378B66D10B}"/>
              </a:ext>
            </a:extLst>
          </p:cNvPr>
          <p:cNvPicPr>
            <a:picLocks noChangeAspect="1"/>
          </p:cNvPicPr>
          <p:nvPr/>
        </p:nvPicPr>
        <p:blipFill>
          <a:blip r:embed="rId5"/>
          <a:stretch>
            <a:fillRect/>
          </a:stretch>
        </p:blipFill>
        <p:spPr>
          <a:xfrm>
            <a:off x="6317016" y="2971800"/>
            <a:ext cx="2571750" cy="3228975"/>
          </a:xfrm>
          <a:prstGeom prst="rect">
            <a:avLst/>
          </a:prstGeom>
          <a:ln>
            <a:noFill/>
          </a:ln>
          <a:effectLst>
            <a:outerShdw blurRad="292100" dist="139700" dir="2700000" algn="tl" rotWithShape="0">
              <a:srgbClr val="333333">
                <a:alpha val="65000"/>
              </a:srgbClr>
            </a:outerShdw>
          </a:effec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Down Arrow 11"/>
          <p:cNvSpPr/>
          <p:nvPr/>
        </p:nvSpPr>
        <p:spPr bwMode="auto">
          <a:xfrm>
            <a:off x="7396161" y="2411766"/>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3" name="Footer Placeholder 2">
            <a:extLst>
              <a:ext uri="{FF2B5EF4-FFF2-40B4-BE49-F238E27FC236}">
                <a16:creationId xmlns:a16="http://schemas.microsoft.com/office/drawing/2014/main" id="{C8B028D3-C479-36E9-7DE5-01FB284B57B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p:cNvSpPr txBox="1">
            <a:spLocks/>
          </p:cNvSpPr>
          <p:nvPr/>
        </p:nvSpPr>
        <p:spPr>
          <a:xfrm>
            <a:off x="457200" y="8382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To make Slicer load a module, add its folder (where the .</a:t>
            </a:r>
            <a:r>
              <a:rPr lang="en-CA" dirty="0" err="1"/>
              <a:t>py</a:t>
            </a:r>
            <a:r>
              <a:rPr lang="en-CA" dirty="0"/>
              <a:t> file is located) to “Additional module paths” in Application Settings</a:t>
            </a:r>
          </a:p>
          <a:p>
            <a:endParaRPr lang="en-CA" dirty="0"/>
          </a:p>
          <a:p>
            <a:endParaRPr lang="en-CA" sz="2000" dirty="0"/>
          </a:p>
          <a:p>
            <a:endParaRPr lang="en-CA" dirty="0"/>
          </a:p>
          <a:p>
            <a:endParaRPr lang="en-CA" dirty="0"/>
          </a:p>
          <a:p>
            <a:r>
              <a:rPr lang="en-CA" dirty="0"/>
              <a:t>You can </a:t>
            </a:r>
            <a:r>
              <a:rPr lang="en-CA" dirty="0" err="1"/>
              <a:t>drag&amp;drop</a:t>
            </a:r>
            <a:r>
              <a:rPr lang="en-CA" dirty="0"/>
              <a:t> the .</a:t>
            </a:r>
            <a:r>
              <a:rPr lang="en-CA" dirty="0" err="1"/>
              <a:t>py</a:t>
            </a:r>
            <a:r>
              <a:rPr lang="en-CA" dirty="0"/>
              <a:t> file or folder</a:t>
            </a:r>
          </a:p>
          <a:p>
            <a:pPr lvl="1"/>
            <a:r>
              <a:rPr lang="en-CA" dirty="0"/>
              <a:t>Checking the “Add selected module to search paths” checkbox added the listed modules to this path list already</a:t>
            </a:r>
          </a:p>
        </p:txBody>
      </p:sp>
      <p:pic>
        <p:nvPicPr>
          <p:cNvPr id="5" name="Picture 4">
            <a:extLst>
              <a:ext uri="{FF2B5EF4-FFF2-40B4-BE49-F238E27FC236}">
                <a16:creationId xmlns:a16="http://schemas.microsoft.com/office/drawing/2014/main" id="{DDA37BA0-4A65-88A8-0EFA-256CCC9912F5}"/>
              </a:ext>
            </a:extLst>
          </p:cNvPr>
          <p:cNvPicPr>
            <a:picLocks noChangeAspect="1"/>
          </p:cNvPicPr>
          <p:nvPr/>
        </p:nvPicPr>
        <p:blipFill rotWithShape="1">
          <a:blip r:embed="rId2"/>
          <a:srcRect b="58545"/>
          <a:stretch/>
        </p:blipFill>
        <p:spPr>
          <a:xfrm>
            <a:off x="1815812" y="2412158"/>
            <a:ext cx="5836227" cy="218608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sp>
        <p:nvSpPr>
          <p:cNvPr id="17" name="Right Arrow 16"/>
          <p:cNvSpPr/>
          <p:nvPr/>
        </p:nvSpPr>
        <p:spPr bwMode="auto">
          <a:xfrm flipH="1">
            <a:off x="5894033" y="3540711"/>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0" name="Footer Placeholder 2">
            <a:extLst>
              <a:ext uri="{FF2B5EF4-FFF2-40B4-BE49-F238E27FC236}">
                <a16:creationId xmlns:a16="http://schemas.microsoft.com/office/drawing/2014/main" id="{529A438E-3A81-6439-7D4B-5965678EC5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2AB0722F-0861-DDB8-1FCA-662D7171B97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
        <p:nvSpPr>
          <p:cNvPr id="8" name="Footer Placeholder 2">
            <a:extLst>
              <a:ext uri="{FF2B5EF4-FFF2-40B4-BE49-F238E27FC236}">
                <a16:creationId xmlns:a16="http://schemas.microsoft.com/office/drawing/2014/main" id="{768EC328-C13C-1F0D-174F-A9A4A224BED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09759E-1729-2B11-CE07-59442C55C004}"/>
              </a:ext>
            </a:extLst>
          </p:cNvPr>
          <p:cNvPicPr>
            <a:picLocks noChangeAspect="1"/>
          </p:cNvPicPr>
          <p:nvPr/>
        </p:nvPicPr>
        <p:blipFill rotWithShape="1">
          <a:blip r:embed="rId2"/>
          <a:srcRect r="64807" b="40271"/>
          <a:stretch/>
        </p:blipFill>
        <p:spPr>
          <a:xfrm>
            <a:off x="4528954" y="1049932"/>
            <a:ext cx="4369321" cy="501931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DEAFCE1-3C3D-9A36-A64F-F0A570AFDA01}"/>
              </a:ext>
            </a:extLst>
          </p:cNvPr>
          <p:cNvPicPr>
            <a:picLocks noChangeAspect="1"/>
          </p:cNvPicPr>
          <p:nvPr/>
        </p:nvPicPr>
        <p:blipFill rotWithShape="1">
          <a:blip r:embed="rId3"/>
          <a:srcRect r="14356"/>
          <a:stretch/>
        </p:blipFill>
        <p:spPr>
          <a:xfrm>
            <a:off x="375949" y="1143000"/>
            <a:ext cx="3775421" cy="472314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7" y="560629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1802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183" y="335607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237" y="335607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Footer Placeholder 2">
            <a:extLst>
              <a:ext uri="{FF2B5EF4-FFF2-40B4-BE49-F238E27FC236}">
                <a16:creationId xmlns:a16="http://schemas.microsoft.com/office/drawing/2014/main" id="{45182163-F947-138A-0339-93842FB8691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a:t>
            </a:r>
            <a:r>
              <a:rPr lang="en-CA" sz="2800" dirty="0" err="1"/>
              <a:t>Fetch+Rebase</a:t>
            </a:r>
            <a:r>
              <a:rPr lang="en-CA" sz="2800" dirty="0"/>
              <a:t>)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7" name="Footer Placeholder 2">
            <a:extLst>
              <a:ext uri="{FF2B5EF4-FFF2-40B4-BE49-F238E27FC236}">
                <a16:creationId xmlns:a16="http://schemas.microsoft.com/office/drawing/2014/main" id="{FFD90FEA-3921-1E42-95EC-31E389FC18F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p:txBody>
      </p:sp>
      <p:sp>
        <p:nvSpPr>
          <p:cNvPr id="6" name="TextBox 5"/>
          <p:cNvSpPr txBox="1"/>
          <p:nvPr/>
        </p:nvSpPr>
        <p:spPr>
          <a:xfrm>
            <a:off x="641634"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self.parent.title</a:t>
            </a:r>
            <a:r>
              <a:rPr lang="en-CA" sz="1600" b="1" dirty="0">
                <a:latin typeface="Consolas" panose="020B0609020204030204" pitchFamily="49" charset="0"/>
                <a:cs typeface="Miriam Fixed" panose="020B0509050101010101" pitchFamily="49" charset="-79"/>
              </a:rPr>
              <a:t> = "</a:t>
            </a:r>
            <a:r>
              <a:rPr lang="en-CA" sz="1600" b="1" dirty="0">
                <a:solidFill>
                  <a:srgbClr val="FF0000"/>
                </a:solidFill>
                <a:latin typeface="Consolas" panose="020B0609020204030204" pitchFamily="49" charset="0"/>
                <a:cs typeface="Miriam Fixed" panose="020B0509050101010101" pitchFamily="49" charset="-79"/>
              </a:rPr>
              <a:t>Center of Mass</a:t>
            </a:r>
            <a:r>
              <a:rPr lang="en-CA" sz="1600" b="1" dirty="0">
                <a:latin typeface="Consolas" panose="020B0609020204030204" pitchFamily="49" charset="0"/>
                <a:cs typeface="Miriam Fixed" panose="020B0509050101010101" pitchFamily="49" charset="-79"/>
              </a:rPr>
              <a:t>"</a:t>
            </a:r>
          </a:p>
        </p:txBody>
      </p:sp>
      <p:sp>
        <p:nvSpPr>
          <p:cNvPr id="7" name="Footer Placeholder 2">
            <a:extLst>
              <a:ext uri="{FF2B5EF4-FFF2-40B4-BE49-F238E27FC236}">
                <a16:creationId xmlns:a16="http://schemas.microsoft.com/office/drawing/2014/main" id="{BA29F403-8C1B-753D-2979-7340F35B0A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a:t>
            </a:r>
            <a:r>
              <a:rPr lang="en-CA" sz="2400" dirty="0" err="1"/>
              <a:t>Qt</a:t>
            </a:r>
            <a:r>
              <a:rPr lang="en-CA" sz="2400" dirty="0"/>
              <a:t> Designer:</a:t>
            </a:r>
          </a:p>
          <a:p>
            <a:pPr lvl="1">
              <a:spcBef>
                <a:spcPts val="600"/>
              </a:spcBef>
            </a:pPr>
            <a:r>
              <a:rPr lang="en-CA" sz="2000" dirty="0"/>
              <a:t>Double-click “Input Volume” and enter</a:t>
            </a:r>
            <a:br>
              <a:rPr lang="en-CA" sz="2000" dirty="0"/>
            </a:br>
            <a:r>
              <a:rPr lang="en-CA" sz="2000" dirty="0"/>
              <a:t>“Input </a:t>
            </a:r>
            <a:r>
              <a:rPr lang="en-CA" sz="2000" dirty="0">
                <a:solidFill>
                  <a:srgbClr val="FF0000"/>
                </a:solidFill>
              </a:rPr>
              <a:t>fiducials</a:t>
            </a:r>
            <a:r>
              <a:rPr lang="en-CA" sz="2000" dirty="0"/>
              <a:t>:”</a:t>
            </a:r>
          </a:p>
          <a:p>
            <a:pPr lvl="1">
              <a:spcBef>
                <a:spcPts val="600"/>
              </a:spcBef>
            </a:pPr>
            <a:endParaRPr lang="en-CA" sz="2000" dirty="0"/>
          </a:p>
          <a:p>
            <a:pPr lvl="1">
              <a:spcBef>
                <a:spcPts val="600"/>
              </a:spcBef>
            </a:pPr>
            <a:endParaRPr lang="en-CA" sz="2000" dirty="0"/>
          </a:p>
          <a:p>
            <a:pPr lvl="1">
              <a:spcBef>
                <a:spcPts val="600"/>
              </a:spcBef>
            </a:pPr>
            <a:r>
              <a:rPr lang="en-CA" sz="2000" dirty="0"/>
              <a:t>Select node selector next to ‘Input fiducials’, and edit </a:t>
            </a:r>
            <a:r>
              <a:rPr lang="en-CA" sz="2000" dirty="0" err="1"/>
              <a:t>nodeTypes</a:t>
            </a:r>
            <a:endParaRPr lang="en-CA" sz="2000" dirty="0"/>
          </a:p>
          <a:p>
            <a:pPr lvl="1">
              <a:spcBef>
                <a:spcPts val="600"/>
              </a:spcBef>
            </a:pPr>
            <a:endParaRPr lang="en-CA" sz="2000" dirty="0"/>
          </a:p>
          <a:p>
            <a:pPr lvl="1">
              <a:spcBef>
                <a:spcPts val="600"/>
              </a:spcBef>
            </a:pPr>
            <a:endParaRPr lang="en-CA" sz="2000" dirty="0"/>
          </a:p>
          <a:p>
            <a:pPr lvl="1">
              <a:spcBef>
                <a:spcPts val="1200"/>
              </a:spcBef>
            </a:pPr>
            <a:r>
              <a:rPr lang="en-CA" sz="2000" dirty="0"/>
              <a:t>Double-click on “</a:t>
            </a:r>
            <a:r>
              <a:rPr lang="en-CA" sz="2000" dirty="0" err="1"/>
              <a:t>vtkMRMLScalarVolumeNode</a:t>
            </a:r>
            <a:r>
              <a:rPr lang="en-CA" sz="2000" dirty="0"/>
              <a:t>”</a:t>
            </a:r>
            <a:br>
              <a:rPr lang="en-CA" sz="2000" dirty="0"/>
            </a:br>
            <a:r>
              <a:rPr lang="en-CA" sz="2000" dirty="0"/>
              <a:t>and replace it with “</a:t>
            </a:r>
            <a:r>
              <a:rPr lang="en-CA" sz="2000" dirty="0" err="1">
                <a:solidFill>
                  <a:srgbClr val="FF0000"/>
                </a:solidFill>
              </a:rPr>
              <a:t>vtkMRMLMarkupsFiducialNode</a:t>
            </a:r>
            <a:r>
              <a:rPr lang="en-CA" sz="2000" dirty="0"/>
              <a:t>”</a:t>
            </a:r>
          </a:p>
          <a:p>
            <a:pPr lvl="1">
              <a:spcBef>
                <a:spcPts val="1200"/>
              </a:spcBef>
            </a:pPr>
            <a:r>
              <a:rPr lang="en-CA" sz="2000" dirty="0"/>
              <a:t>Turn off “</a:t>
            </a:r>
            <a:r>
              <a:rPr lang="en-CA" sz="2000" dirty="0" err="1"/>
              <a:t>selectNodeUponCreation</a:t>
            </a:r>
            <a:r>
              <a:rPr lang="en-CA" sz="2000" dirty="0"/>
              <a:t>”</a:t>
            </a:r>
          </a:p>
          <a:p>
            <a:pPr lvl="1">
              <a:spcBef>
                <a:spcPts val="1200"/>
              </a:spcBef>
            </a:pPr>
            <a:endParaRPr lang="en-CA" sz="2000" dirty="0"/>
          </a:p>
          <a:p>
            <a:pPr lvl="1">
              <a:spcBef>
                <a:spcPts val="2400"/>
              </a:spcBef>
            </a:pPr>
            <a:r>
              <a:rPr lang="en-CA" sz="2000" dirty="0"/>
              <a:t>Don’t forget to save the .</a:t>
            </a:r>
            <a:r>
              <a:rPr lang="en-CA" sz="2000" dirty="0" err="1"/>
              <a:t>ui</a:t>
            </a:r>
            <a:r>
              <a:rPr lang="en-CA" sz="2000" dirty="0"/>
              <a:t> file in </a:t>
            </a:r>
            <a:r>
              <a:rPr lang="en-CA" sz="2000" dirty="0" err="1"/>
              <a:t>Qt</a:t>
            </a:r>
            <a:r>
              <a:rPr lang="en-CA" sz="2000" dirty="0"/>
              <a:t> Designer</a:t>
            </a:r>
          </a:p>
        </p:txBody>
      </p:sp>
      <p:pic>
        <p:nvPicPr>
          <p:cNvPr id="8" name="Picture 7">
            <a:extLst>
              <a:ext uri="{FF2B5EF4-FFF2-40B4-BE49-F238E27FC236}">
                <a16:creationId xmlns:a16="http://schemas.microsoft.com/office/drawing/2014/main" id="{347E2C78-8526-EBF0-7DAD-8533346FC602}"/>
              </a:ext>
            </a:extLst>
          </p:cNvPr>
          <p:cNvPicPr>
            <a:picLocks noChangeAspect="1"/>
          </p:cNvPicPr>
          <p:nvPr/>
        </p:nvPicPr>
        <p:blipFill rotWithShape="1">
          <a:blip r:embed="rId2"/>
          <a:srcRect b="52796"/>
          <a:stretch/>
        </p:blipFill>
        <p:spPr>
          <a:xfrm>
            <a:off x="5410200" y="1066800"/>
            <a:ext cx="2743200" cy="142528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420" y="1726323"/>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72" y="172632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1371599" y="3206193"/>
            <a:ext cx="3832043" cy="719632"/>
          </a:xfrm>
          <a:prstGeom prst="rect">
            <a:avLst/>
          </a:prstGeom>
          <a:ln>
            <a:noFill/>
          </a:ln>
          <a:effectLst>
            <a:outerShdw blurRad="292100" dist="139700" dir="2700000" algn="tl" rotWithShape="0">
              <a:srgbClr val="333333">
                <a:alpha val="65000"/>
              </a:srgbClr>
            </a:outerShdw>
          </a:effectLst>
        </p:spPr>
      </p:pic>
      <p:sp>
        <p:nvSpPr>
          <p:cNvPr id="14" name="Right Arrow 13"/>
          <p:cNvSpPr/>
          <p:nvPr/>
        </p:nvSpPr>
        <p:spPr bwMode="auto">
          <a:xfrm>
            <a:off x="5371572" y="332079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41" y="353223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15"/>
          <p:cNvPicPr>
            <a:picLocks noChangeAspect="1"/>
          </p:cNvPicPr>
          <p:nvPr/>
        </p:nvPicPr>
        <p:blipFill rotWithShape="1">
          <a:blip r:embed="rId5"/>
          <a:srcRect r="37550" b="67299"/>
          <a:stretch/>
        </p:blipFill>
        <p:spPr>
          <a:xfrm>
            <a:off x="6175193" y="3159911"/>
            <a:ext cx="2054407" cy="888449"/>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932" y="366268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17"/>
          <p:cNvPicPr>
            <a:picLocks noChangeAspect="1"/>
          </p:cNvPicPr>
          <p:nvPr/>
        </p:nvPicPr>
        <p:blipFill rotWithShape="1">
          <a:blip r:embed="rId6"/>
          <a:srcRect l="1395"/>
          <a:stretch/>
        </p:blipFill>
        <p:spPr>
          <a:xfrm>
            <a:off x="1426464" y="5181600"/>
            <a:ext cx="2930346" cy="5810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055" y="537702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Change the source code:</a:t>
            </a:r>
          </a:p>
          <a:p>
            <a:pPr>
              <a:spcBef>
                <a:spcPts val="2400"/>
              </a:spcBef>
            </a:pPr>
            <a:r>
              <a:rPr lang="en-CA" sz="2400" dirty="0"/>
              <a:t>1. Near line 15:</a:t>
            </a:r>
          </a:p>
          <a:p>
            <a:pPr marL="0" indent="0">
              <a:buNone/>
            </a:pPr>
            <a:r>
              <a:rPr lang="en-US" sz="1400" b="0" dirty="0">
                <a:effectLst/>
                <a:latin typeface="Cascadia Mono" panose="020B0609020000020004" pitchFamily="49" charset="0"/>
                <a:cs typeface="Cascadia Mono" panose="020B0609020000020004" pitchFamily="49" charset="0"/>
              </a:rPr>
              <a:t>from slicer import </a:t>
            </a:r>
            <a:r>
              <a:rPr lang="en-US" sz="1400" b="0" dirty="0" err="1">
                <a:effectLst/>
                <a:latin typeface="Cascadia Mono" panose="020B0609020000020004" pitchFamily="49" charset="0"/>
                <a:cs typeface="Cascadia Mono" panose="020B0609020000020004" pitchFamily="49" charset="0"/>
              </a:rPr>
              <a:t>vtkMRMLScalarVolumeNode</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b="1" dirty="0">
                <a:solidFill>
                  <a:srgbClr val="C00000"/>
                </a:solidFill>
                <a:effectLst/>
                <a:latin typeface="Cascadia Mono" panose="020B0609020000020004" pitchFamily="49" charset="0"/>
                <a:cs typeface="Cascadia Mono" panose="020B0609020000020004" pitchFamily="49" charset="0"/>
              </a:rPr>
              <a:t>from slicer import </a:t>
            </a:r>
            <a:r>
              <a:rPr lang="en-US" sz="1400" b="1" dirty="0" err="1">
                <a:solidFill>
                  <a:srgbClr val="C00000"/>
                </a:solidFill>
                <a:effectLst/>
                <a:latin typeface="Cascadia Mono" panose="020B0609020000020004" pitchFamily="49" charset="0"/>
                <a:cs typeface="Cascadia Mono" panose="020B0609020000020004" pitchFamily="49" charset="0"/>
              </a:rPr>
              <a:t>vtkMRMLMarkupsFiducialNode</a:t>
            </a:r>
            <a:endParaRPr lang="en-US" sz="1400" b="1" dirty="0">
              <a:solidFill>
                <a:srgbClr val="C00000"/>
              </a:solidFill>
              <a:effectLst/>
              <a:latin typeface="Cascadia Mono" panose="020B0609020000020004" pitchFamily="49" charset="0"/>
              <a:cs typeface="Cascadia Mono" panose="020B0609020000020004" pitchFamily="49" charset="0"/>
            </a:endParaRPr>
          </a:p>
          <a:p>
            <a:pPr>
              <a:spcBef>
                <a:spcPts val="2400"/>
              </a:spcBef>
            </a:pPr>
            <a:r>
              <a:rPr lang="en-CA" sz="2400" dirty="0"/>
              <a:t>2. Near line 114:</a:t>
            </a:r>
          </a:p>
          <a:p>
            <a:pPr marL="0" indent="0">
              <a:buNone/>
            </a:pPr>
            <a:r>
              <a:rPr lang="en-US" sz="1400" b="0" dirty="0" err="1">
                <a:effectLst/>
                <a:latin typeface="Cascadia Mono" panose="020B0609020000020004" pitchFamily="49" charset="0"/>
                <a:cs typeface="Cascadia Mono" panose="020B0609020000020004" pitchFamily="49" charset="0"/>
              </a:rPr>
              <a:t>MyFirstModuleParameterNode</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dirty="0">
                <a:latin typeface="Cascadia Mono" panose="020B0609020000020004" pitchFamily="49" charset="0"/>
                <a:cs typeface="Cascadia Mono" panose="020B0609020000020004" pitchFamily="49" charset="0"/>
              </a:rPr>
              <a:t>…</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b="1" dirty="0" err="1">
                <a:effectLst/>
                <a:latin typeface="Cascadia Mono" panose="020B0609020000020004" pitchFamily="49" charset="0"/>
                <a:cs typeface="Cascadia Mono" panose="020B0609020000020004" pitchFamily="49" charset="0"/>
              </a:rPr>
              <a:t>inputVolume</a:t>
            </a:r>
            <a:r>
              <a:rPr lang="en-US" sz="1400" b="1" dirty="0">
                <a:effectLst/>
                <a:latin typeface="Cascadia Mono" panose="020B0609020000020004" pitchFamily="49" charset="0"/>
                <a:cs typeface="Cascadia Mono" panose="020B0609020000020004" pitchFamily="49" charset="0"/>
              </a:rPr>
              <a:t>: </a:t>
            </a:r>
            <a:r>
              <a:rPr lang="en-US" sz="1400" b="1" i="1" strike="sngStrike" dirty="0" err="1">
                <a:solidFill>
                  <a:srgbClr val="C00000"/>
                </a:solidFill>
                <a:effectLst/>
                <a:latin typeface="Cascadia Mono" panose="020B0609020000020004" pitchFamily="49" charset="0"/>
                <a:cs typeface="Cascadia Mono" panose="020B0609020000020004" pitchFamily="49" charset="0"/>
              </a:rPr>
              <a:t>vtkMRMLScalarVolumeNode</a:t>
            </a:r>
            <a:r>
              <a:rPr lang="en-US" sz="1400" b="1" dirty="0">
                <a:latin typeface="Cascadia Mono" panose="020B0609020000020004" pitchFamily="49" charset="0"/>
                <a:cs typeface="Cascadia Mono" panose="020B0609020000020004" pitchFamily="49" charset="0"/>
              </a:rPr>
              <a:t> </a:t>
            </a:r>
            <a:r>
              <a:rPr lang="en-US" sz="1400" b="1" dirty="0" err="1">
                <a:effectLst/>
                <a:latin typeface="Cascadia Mono" panose="020B0609020000020004" pitchFamily="49" charset="0"/>
                <a:cs typeface="Cascadia Mono" panose="020B0609020000020004" pitchFamily="49" charset="0"/>
              </a:rPr>
              <a:t>vtkMRMLMarkupsFiducialNode</a:t>
            </a:r>
            <a:endParaRPr lang="en-US" sz="1400" b="0" dirty="0">
              <a:solidFill>
                <a:srgbClr val="4EC9B0"/>
              </a:solidFill>
              <a:effectLst/>
              <a:latin typeface="Consolas" panose="020B0609020204030204" pitchFamily="49" charset="0"/>
            </a:endParaRPr>
          </a:p>
        </p:txBody>
      </p:sp>
      <p:sp>
        <p:nvSpPr>
          <p:cNvPr id="2" name="Title 1"/>
          <p:cNvSpPr>
            <a:spLocks noGrp="1"/>
          </p:cNvSpPr>
          <p:nvPr>
            <p:ph type="title"/>
          </p:nvPr>
        </p:nvSpPr>
        <p:spPr>
          <a:xfrm>
            <a:off x="457200" y="0"/>
            <a:ext cx="8229600" cy="1143000"/>
          </a:xfrm>
        </p:spPr>
        <p:txBody>
          <a:bodyPr/>
          <a:lstStyle/>
          <a:p>
            <a:r>
              <a:rPr lang="en-CA" dirty="0"/>
              <a:t>Write our scripted module #3</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44</a:t>
            </a:fld>
            <a:r>
              <a:rPr lang="en-US"/>
              <a:t> -</a:t>
            </a:r>
            <a:endParaRPr lang="en-US" dirty="0"/>
          </a:p>
        </p:txBody>
      </p:sp>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4" name="Right Arrow 13">
            <a:extLst>
              <a:ext uri="{FF2B5EF4-FFF2-40B4-BE49-F238E27FC236}">
                <a16:creationId xmlns:a16="http://schemas.microsoft.com/office/drawing/2014/main" id="{D635162F-8BED-9423-095B-19CA4DAF0138}"/>
              </a:ext>
            </a:extLst>
          </p:cNvPr>
          <p:cNvSpPr/>
          <p:nvPr/>
        </p:nvSpPr>
        <p:spPr bwMode="auto">
          <a:xfrm rot="10800000">
            <a:off x="5257800" y="2182812"/>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6" name="TextBox 5">
            <a:extLst>
              <a:ext uri="{FF2B5EF4-FFF2-40B4-BE49-F238E27FC236}">
                <a16:creationId xmlns:a16="http://schemas.microsoft.com/office/drawing/2014/main" id="{E251302E-7896-17F4-A787-40B1548300F6}"/>
              </a:ext>
            </a:extLst>
          </p:cNvPr>
          <p:cNvSpPr txBox="1"/>
          <p:nvPr/>
        </p:nvSpPr>
        <p:spPr>
          <a:xfrm>
            <a:off x="6052801" y="2259012"/>
            <a:ext cx="1249060"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Add this line</a:t>
            </a:r>
          </a:p>
        </p:txBody>
      </p:sp>
      <p:sp>
        <p:nvSpPr>
          <p:cNvPr id="7" name="Right Arrow 13">
            <a:extLst>
              <a:ext uri="{FF2B5EF4-FFF2-40B4-BE49-F238E27FC236}">
                <a16:creationId xmlns:a16="http://schemas.microsoft.com/office/drawing/2014/main" id="{1712A371-A6A2-2F3D-8200-451E542AC835}"/>
              </a:ext>
            </a:extLst>
          </p:cNvPr>
          <p:cNvSpPr/>
          <p:nvPr/>
        </p:nvSpPr>
        <p:spPr bwMode="auto">
          <a:xfrm rot="3217599">
            <a:off x="3592331" y="4054823"/>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9" name="TextBox 8">
            <a:extLst>
              <a:ext uri="{FF2B5EF4-FFF2-40B4-BE49-F238E27FC236}">
                <a16:creationId xmlns:a16="http://schemas.microsoft.com/office/drawing/2014/main" id="{7FD29450-B449-6996-E72A-3B3DA54D2DCC}"/>
              </a:ext>
            </a:extLst>
          </p:cNvPr>
          <p:cNvSpPr txBox="1"/>
          <p:nvPr/>
        </p:nvSpPr>
        <p:spPr>
          <a:xfrm>
            <a:off x="3666167" y="4671721"/>
            <a:ext cx="1209177"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Replace this</a:t>
            </a:r>
          </a:p>
        </p:txBody>
      </p:sp>
      <p:sp>
        <p:nvSpPr>
          <p:cNvPr id="10" name="Right Arrow 13">
            <a:extLst>
              <a:ext uri="{FF2B5EF4-FFF2-40B4-BE49-F238E27FC236}">
                <a16:creationId xmlns:a16="http://schemas.microsoft.com/office/drawing/2014/main" id="{67AE665A-F76A-6FCE-68C3-C0C2402AB826}"/>
              </a:ext>
            </a:extLst>
          </p:cNvPr>
          <p:cNvSpPr/>
          <p:nvPr/>
        </p:nvSpPr>
        <p:spPr bwMode="auto">
          <a:xfrm rot="17720363">
            <a:off x="4246390" y="4046973"/>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Tree>
    <p:extLst>
      <p:ext uri="{BB962C8B-B14F-4D97-AF65-F5344CB8AC3E}">
        <p14:creationId xmlns:p14="http://schemas.microsoft.com/office/powerpoint/2010/main" val="3764530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#4</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45</a:t>
            </a:fld>
            <a:r>
              <a:rPr lang="en-US"/>
              <a:t> -</a:t>
            </a:r>
            <a:endParaRPr lang="en-US" dirty="0"/>
          </a:p>
        </p:txBody>
      </p:sp>
      <p:sp>
        <p:nvSpPr>
          <p:cNvPr id="5" name="Content Placeholder 2"/>
          <p:cNvSpPr txBox="1">
            <a:spLocks/>
          </p:cNvSpPr>
          <p:nvPr/>
        </p:nvSpPr>
        <p:spPr bwMode="auto">
          <a:xfrm>
            <a:off x="304800" y="914400"/>
            <a:ext cx="6019800" cy="5441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CA" sz="2400" dirty="0"/>
              <a:t>MRML widgets, such as </a:t>
            </a:r>
            <a:r>
              <a:rPr lang="en-CA" sz="2400" dirty="0" err="1"/>
              <a:t>qMRMLNodeComboBox</a:t>
            </a:r>
            <a:r>
              <a:rPr lang="en-CA" sz="2400" dirty="0"/>
              <a:t> require setting of the MRML scene</a:t>
            </a:r>
          </a:p>
          <a:p>
            <a:pPr>
              <a:spcBef>
                <a:spcPts val="0"/>
              </a:spcBef>
            </a:pPr>
            <a:r>
              <a:rPr lang="en-CA" sz="2400" dirty="0"/>
              <a:t>Scene can be set in Designer by connecting the </a:t>
            </a:r>
            <a:r>
              <a:rPr lang="en-CA" sz="2400" b="1" i="1" dirty="0" err="1"/>
              <a:t>mrmlSceneChanged</a:t>
            </a:r>
            <a:r>
              <a:rPr lang="en-CA" sz="2400" b="1" i="1" dirty="0"/>
              <a:t>(</a:t>
            </a:r>
            <a:r>
              <a:rPr lang="en-CA" sz="2400" b="1" i="1" dirty="0" err="1"/>
              <a:t>vtkMRMScene</a:t>
            </a:r>
            <a:r>
              <a:rPr lang="en-CA" sz="2400" b="1" i="1" dirty="0"/>
              <a:t>*)</a:t>
            </a:r>
            <a:r>
              <a:rPr lang="en-CA" sz="2400" i="1" dirty="0"/>
              <a:t> </a:t>
            </a:r>
            <a:r>
              <a:rPr lang="en-CA" sz="2400" dirty="0"/>
              <a:t>signal of the top-level widget to the </a:t>
            </a:r>
            <a:r>
              <a:rPr lang="en-CA" sz="2400" b="1" i="1" dirty="0" err="1"/>
              <a:t>setMRMLScene</a:t>
            </a:r>
            <a:r>
              <a:rPr lang="en-CA" sz="2400" b="1" i="1" dirty="0"/>
              <a:t>(</a:t>
            </a:r>
            <a:r>
              <a:rPr lang="en-CA" sz="2400" b="1" i="1" dirty="0" err="1"/>
              <a:t>vtkMRMLScene</a:t>
            </a:r>
            <a:r>
              <a:rPr lang="en-CA" sz="2400" b="1" i="1" dirty="0"/>
              <a:t>*)</a:t>
            </a:r>
            <a:r>
              <a:rPr lang="en-CA" sz="2400" i="1" dirty="0"/>
              <a:t> </a:t>
            </a:r>
            <a:r>
              <a:rPr lang="en-CA" sz="2400" dirty="0"/>
              <a:t>slot of the widget</a:t>
            </a:r>
            <a:endParaRPr lang="en-CA" sz="2400" i="1" dirty="0"/>
          </a:p>
          <a:p>
            <a:pPr lvl="1">
              <a:spcBef>
                <a:spcPts val="0"/>
              </a:spcBef>
            </a:pPr>
            <a:r>
              <a:rPr lang="en-CA" sz="2000" dirty="0"/>
              <a:t>Option A: Use </a:t>
            </a:r>
            <a:r>
              <a:rPr lang="en-CA" sz="2000" i="1" dirty="0"/>
              <a:t>Signal/Slot Editor </a:t>
            </a:r>
            <a:r>
              <a:rPr lang="en-CA" sz="2000" dirty="0"/>
              <a:t>(by default in the lower-right corner)</a:t>
            </a:r>
            <a:endParaRPr lang="en-CA" sz="2000" i="1" dirty="0"/>
          </a:p>
          <a:p>
            <a:pPr lvl="1">
              <a:spcBef>
                <a:spcPts val="0"/>
              </a:spcBef>
            </a:pPr>
            <a:r>
              <a:rPr lang="en-CA" sz="2000" dirty="0"/>
              <a:t>Option B: Switch to </a:t>
            </a:r>
            <a:r>
              <a:rPr lang="en-CA" sz="2000" i="1" dirty="0"/>
              <a:t>Edit Signals/Slots </a:t>
            </a:r>
            <a:r>
              <a:rPr lang="en-CA" sz="2000" dirty="0"/>
              <a:t>mode (menu: Edit -&gt; Edit Signals/Slots or F4 key) and press mouse button in an empty area in the top-level widget, move the mouse over the MRML widget, and release the mouse button; then select the signal and slot</a:t>
            </a:r>
          </a:p>
        </p:txBody>
      </p:sp>
      <p:pic>
        <p:nvPicPr>
          <p:cNvPr id="1026" name="Picture 2">
            <a:extLst>
              <a:ext uri="{FF2B5EF4-FFF2-40B4-BE49-F238E27FC236}">
                <a16:creationId xmlns:a16="http://schemas.microsoft.com/office/drawing/2014/main" id="{63CD26BA-F566-4F1B-B16E-96E9E22ED4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6800"/>
            <a:ext cx="2480028"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B2A2A9-0FEB-4338-BE5A-D55993E2EAE0}"/>
              </a:ext>
            </a:extLst>
          </p:cNvPr>
          <p:cNvPicPr>
            <a:picLocks noChangeAspect="1"/>
          </p:cNvPicPr>
          <p:nvPr/>
        </p:nvPicPr>
        <p:blipFill>
          <a:blip r:embed="rId3"/>
          <a:stretch>
            <a:fillRect/>
          </a:stretch>
        </p:blipFill>
        <p:spPr>
          <a:xfrm>
            <a:off x="6248400" y="4494134"/>
            <a:ext cx="2716910" cy="1438364"/>
          </a:xfrm>
          <a:prstGeom prst="rect">
            <a:avLst/>
          </a:prstGeom>
        </p:spPr>
      </p:pic>
      <p:sp>
        <p:nvSpPr>
          <p:cNvPr id="8" name="Footer Placeholder 2">
            <a:extLst>
              <a:ext uri="{FF2B5EF4-FFF2-40B4-BE49-F238E27FC236}">
                <a16:creationId xmlns:a16="http://schemas.microsoft.com/office/drawing/2014/main" id="{964CEAE0-3725-B909-0AD5-40B665C2A47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37328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Click the Reload button to see the changes</a:t>
            </a:r>
            <a:br>
              <a:rPr lang="en-CA" sz="2200" dirty="0"/>
            </a:br>
            <a:r>
              <a:rPr lang="en-CA" sz="2200" dirty="0"/>
              <a:t>(remember to save the files first)</a:t>
            </a:r>
          </a:p>
          <a:p>
            <a:pPr marL="0" indent="0">
              <a:buFont typeface="Arial" charset="0"/>
              <a:buNone/>
            </a:pP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sp>
        <p:nvSpPr>
          <p:cNvPr id="7" name="TextBox 6"/>
          <p:cNvSpPr txBox="1"/>
          <p:nvPr/>
        </p:nvSpPr>
        <p:spPr>
          <a:xfrm>
            <a:off x="594356" y="1832827"/>
            <a:ext cx="8255786" cy="2677656"/>
          </a:xfrm>
          <a:prstGeom prst="rect">
            <a:avLst/>
          </a:prstGeom>
          <a:noFill/>
        </p:spPr>
        <p:txBody>
          <a:bodyPr wrap="none" rtlCol="0">
            <a:spAutoFit/>
          </a:bodyPr>
          <a:lstStyle/>
          <a:p>
            <a:r>
              <a:rPr lang="en-CA" sz="1200" b="1" dirty="0">
                <a:latin typeface="Miriam Fixed" panose="020B0509050101010101" pitchFamily="49" charset="-79"/>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def</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 in range(</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pos = </a:t>
            </a:r>
            <a:r>
              <a:rPr lang="en-CA" sz="1200" b="1" dirty="0" err="1">
                <a:latin typeface="Consolas" panose="020B0609020204030204" pitchFamily="49" charset="0"/>
                <a:cs typeface="Miriam Fixed" panose="020B0509050101010101" pitchFamily="49" charset="-79"/>
              </a:rPr>
              <a:t>markupsNode.GetNthControlPointPosition</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pos</a:t>
            </a:r>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logging.info('Center of mass for \'' +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 '\': ' + </a:t>
            </a:r>
            <a:r>
              <a:rPr lang="en-CA" sz="1200" b="1" dirty="0" err="1">
                <a:latin typeface="Consolas" panose="020B0609020204030204" pitchFamily="49" charset="0"/>
                <a:cs typeface="Miriam Fixed" panose="020B0509050101010101" pitchFamily="49" charset="-79"/>
              </a:rPr>
              <a:t>repr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a:t>
            </a:r>
          </a:p>
        </p:txBody>
      </p:sp>
      <p:pic>
        <p:nvPicPr>
          <p:cNvPr id="6" name="Picture 5"/>
          <p:cNvPicPr>
            <a:picLocks noChangeAspect="1"/>
          </p:cNvPicPr>
          <p:nvPr/>
        </p:nvPicPr>
        <p:blipFill>
          <a:blip r:embed="rId3"/>
          <a:stretch>
            <a:fillRect/>
          </a:stretch>
        </p:blipFill>
        <p:spPr>
          <a:xfrm>
            <a:off x="1143000" y="5445917"/>
            <a:ext cx="4648200" cy="6381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690497"/>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0BFD5400-F5EB-9A30-E980-5B742727E0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look like this:</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sp>
        <p:nvSpPr>
          <p:cNvPr id="7" name="TextBox 6"/>
          <p:cNvSpPr txBox="1"/>
          <p:nvPr/>
        </p:nvSpPr>
        <p:spPr>
          <a:xfrm>
            <a:off x="343079" y="2133600"/>
            <a:ext cx="8648521" cy="1600438"/>
          </a:xfrm>
          <a:prstGeom prst="rect">
            <a:avLst/>
          </a:prstGeom>
          <a:noFill/>
        </p:spPr>
        <p:txBody>
          <a:bodyPr wrap="none" rtlCol="0">
            <a:spAutoFit/>
          </a:bodyPr>
          <a:lstStyle/>
          <a:p>
            <a:r>
              <a:rPr lang="en-CA" sz="1400" b="1" dirty="0">
                <a:latin typeface="Miriam Fixed" panose="020B0509050101010101" pitchFamily="49" charset="-79"/>
                <a:cs typeface="Miriam Fixed" panose="020B0509050101010101" pitchFamily="49" charset="-79"/>
              </a:rPr>
              <a:t>  </a:t>
            </a:r>
            <a:r>
              <a:rPr lang="en-CA" sz="1400" b="1" dirty="0">
                <a:latin typeface="Consolas" panose="020B0609020204030204" pitchFamily="49" charset="0"/>
                <a:cs typeface="Miriam Fixed" panose="020B0509050101010101" pitchFamily="49" charset="-79"/>
              </a:rPr>
              <a:t>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Run the actual algorithm</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return True</a:t>
            </a:r>
          </a:p>
        </p:txBody>
      </p:sp>
      <p:sp>
        <p:nvSpPr>
          <p:cNvPr id="9" name="Footer Placeholder 2">
            <a:extLst>
              <a:ext uri="{FF2B5EF4-FFF2-40B4-BE49-F238E27FC236}">
                <a16:creationId xmlns:a16="http://schemas.microsoft.com/office/drawing/2014/main" id="{EC4DFEE8-F90C-E6EC-9960-B2F4D7AF7E7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19B29-E9C7-B8BF-7E0C-DC141A575280}"/>
              </a:ext>
            </a:extLst>
          </p:cNvPr>
          <p:cNvPicPr>
            <a:picLocks noChangeAspect="1"/>
          </p:cNvPicPr>
          <p:nvPr/>
        </p:nvPicPr>
        <p:blipFill>
          <a:blip r:embed="rId3"/>
          <a:stretch>
            <a:fillRect/>
          </a:stretch>
        </p:blipFill>
        <p:spPr>
          <a:xfrm>
            <a:off x="2800135" y="1517241"/>
            <a:ext cx="3758475" cy="1785275"/>
          </a:xfrm>
          <a:prstGeom prst="rect">
            <a:avLst/>
          </a:prstGeom>
        </p:spPr>
      </p:pic>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err="1"/>
              <a:t>Drag&amp;drop</a:t>
            </a:r>
            <a:r>
              <a:rPr lang="en-CA" sz="2400" dirty="0"/>
              <a:t> a Label in the module widget at the bottom of the outputs section</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a:spcBef>
                <a:spcPts val="0"/>
              </a:spcBef>
            </a:pPr>
            <a:endParaRPr lang="en-CA" sz="2400" dirty="0"/>
          </a:p>
          <a:p>
            <a:pPr marL="2682875" indent="-395288">
              <a:spcBef>
                <a:spcPts val="0"/>
              </a:spcBef>
            </a:pPr>
            <a:r>
              <a:rPr lang="en-CA" sz="2400" dirty="0"/>
              <a:t>It should look like this:</a:t>
            </a:r>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#7</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06761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81377"/>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710911" y="4528817"/>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013" y="51054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657301" y="4093980"/>
            <a:ext cx="1828847" cy="2113192"/>
          </a:xfrm>
          <a:prstGeom prst="rect">
            <a:avLst/>
          </a:prstGeom>
        </p:spPr>
      </p:pic>
      <p:sp>
        <p:nvSpPr>
          <p:cNvPr id="14" name="Footer Placeholder 2">
            <a:extLst>
              <a:ext uri="{FF2B5EF4-FFF2-40B4-BE49-F238E27FC236}">
                <a16:creationId xmlns:a16="http://schemas.microsoft.com/office/drawing/2014/main" id="{C1BB9806-BC08-B22F-5BB1-FB10BE3EA6C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4" name="Content Placeholder 2"/>
          <p:cNvSpPr txBox="1">
            <a:spLocks/>
          </p:cNvSpPr>
          <p:nvPr/>
        </p:nvSpPr>
        <p:spPr bwMode="auto">
          <a:xfrm>
            <a:off x="304800" y="1219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Validating button state and displaying the output into</a:t>
            </a:r>
            <a:br>
              <a:rPr lang="en-CA" sz="2400" dirty="0"/>
            </a:br>
            <a:r>
              <a:rPr lang="en-CA" sz="2000" b="1" dirty="0" err="1">
                <a:latin typeface="Consolas" panose="020B0609020204030204" pitchFamily="49" charset="0"/>
                <a:cs typeface="Miriam Fixed" panose="020B0509050101010101" pitchFamily="49" charset="-79"/>
              </a:rPr>
              <a:t>MyFirstModuleWidget</a:t>
            </a:r>
            <a:r>
              <a:rPr lang="en-CA" sz="2000" b="1" dirty="0">
                <a:cs typeface="Miriam Fixed" panose="020B0509050101010101" pitchFamily="49" charset="-79"/>
              </a:rPr>
              <a:t> – replace these functions: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#8</a:t>
            </a:r>
          </a:p>
        </p:txBody>
      </p:sp>
      <p:sp>
        <p:nvSpPr>
          <p:cNvPr id="7" name="TextBox 6"/>
          <p:cNvSpPr txBox="1"/>
          <p:nvPr/>
        </p:nvSpPr>
        <p:spPr>
          <a:xfrm>
            <a:off x="320930" y="2209800"/>
            <a:ext cx="8601075" cy="2462213"/>
          </a:xfrm>
          <a:prstGeom prst="rect">
            <a:avLst/>
          </a:prstGeom>
          <a:noFill/>
        </p:spPr>
        <p:txBody>
          <a:bodyPr wrap="square" rtlCol="0">
            <a:spAutoFit/>
          </a:bodyPr>
          <a:lstStyle/>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updateGUIFromParameterNode</a:t>
            </a:r>
            <a:r>
              <a:rPr lang="en-CA" sz="1400" b="1">
                <a:latin typeface="Consolas" panose="020B0609020204030204" pitchFamily="49" charset="0"/>
                <a:cs typeface="Miriam Fixed" panose="020B0509050101010101" pitchFamily="49" charset="-79"/>
              </a:rPr>
              <a:t>(self, caller=None, event=None):</a:t>
            </a:r>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if self._</a:t>
            </a:r>
            <a:r>
              <a:rPr lang="en-CA" sz="1400" b="1" dirty="0" err="1">
                <a:latin typeface="Consolas" panose="020B0609020204030204" pitchFamily="49" charset="0"/>
                <a:cs typeface="Miriam Fixed" panose="020B0509050101010101" pitchFamily="49" charset="-79"/>
              </a:rPr>
              <a:t>parameterNode</a:t>
            </a:r>
            <a:r>
              <a:rPr lang="en-CA" sz="1400" b="1" dirty="0">
                <a:latin typeface="Consolas" panose="020B0609020204030204" pitchFamily="49" charset="0"/>
                <a:cs typeface="Miriam Fixed" panose="020B0509050101010101" pitchFamily="49" charset="-79"/>
              </a:rPr>
              <a:t> is None:</a:t>
            </a:r>
          </a:p>
          <a:p>
            <a:r>
              <a:rPr lang="en-CA" sz="1400" b="1" dirty="0">
                <a:latin typeface="Consolas" panose="020B0609020204030204" pitchFamily="49" charset="0"/>
                <a:cs typeface="Miriam Fixed" panose="020B0509050101010101" pitchFamily="49" charset="-79"/>
              </a:rPr>
              <a:t>      return</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self.ui.applyButton.enabled</a:t>
            </a:r>
            <a:r>
              <a:rPr lang="en-CA" sz="1400" b="1" dirty="0">
                <a:latin typeface="Consolas" panose="020B0609020204030204" pitchFamily="49" charset="0"/>
                <a:cs typeface="Miriam Fixed" panose="020B0509050101010101" pitchFamily="49" charset="-79"/>
              </a:rPr>
              <a:t> = self._</a:t>
            </a:r>
            <a:r>
              <a:rPr lang="en-CA" sz="1400" b="1" dirty="0" err="1">
                <a:latin typeface="Consolas" panose="020B0609020204030204" pitchFamily="49" charset="0"/>
                <a:cs typeface="Miriam Fixed" panose="020B0509050101010101" pitchFamily="49" charset="-79"/>
              </a:rPr>
              <a:t>parameterNode.GetNodeReference</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InputVolume</a:t>
            </a:r>
            <a:r>
              <a:rPr lang="en-CA" sz="1400" b="1" dirty="0">
                <a:latin typeface="Consolas" panose="020B0609020204030204" pitchFamily="49" charset="0"/>
                <a:cs typeface="Miriam Fixed" panose="020B0509050101010101" pitchFamily="49" charset="-79"/>
              </a:rPr>
              <a:t>")</a:t>
            </a:r>
          </a:p>
          <a:p>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onApplyButton</a:t>
            </a:r>
            <a:r>
              <a:rPr lang="en-CA" sz="1400" b="1" dirty="0">
                <a:latin typeface="Consolas" panose="020B0609020204030204" pitchFamily="49" charset="0"/>
                <a:cs typeface="Miriam Fixed" panose="020B0509050101010101" pitchFamily="49" charset="-79"/>
              </a:rPr>
              <a:t>(self):</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self.logic.process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self.ui.inputSelector.currentNode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self.ui.invertedOutputSelector.currentNode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self.ui.imageThresholdSliderWidget.value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not </a:t>
            </a:r>
            <a:r>
              <a:rPr lang="en-CA" sz="1400" b="1" dirty="0" err="1">
                <a:latin typeface="Consolas" panose="020B0609020204030204" pitchFamily="49" charset="0"/>
                <a:cs typeface="Miriam Fixed" panose="020B0509050101010101" pitchFamily="49" charset="-79"/>
              </a:rPr>
              <a:t>self.ui.invertOutputCheckBox.checked</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self.ui.centerOfMassValueLabel.text</a:t>
            </a:r>
            <a:r>
              <a:rPr lang="en-CA" sz="1400" b="1" dirty="0">
                <a:latin typeface="Consolas" panose="020B0609020204030204" pitchFamily="49" charset="0"/>
                <a:cs typeface="Miriam Fixed" panose="020B0509050101010101" pitchFamily="49" charset="-79"/>
              </a:rPr>
              <a:t> = str(</a:t>
            </a:r>
            <a:r>
              <a:rPr lang="en-CA" sz="1400" b="1" dirty="0" err="1">
                <a:latin typeface="Consolas" panose="020B0609020204030204" pitchFamily="49" charset="0"/>
                <a:cs typeface="Miriam Fixed" panose="020B0509050101010101" pitchFamily="49" charset="-79"/>
              </a:rPr>
              <a:t>self.logic.centerOfMass</a:t>
            </a:r>
            <a:r>
              <a:rPr lang="en-CA" sz="1400" b="1" dirty="0">
                <a:latin typeface="Consolas" panose="020B0609020204030204" pitchFamily="49" charset="0"/>
                <a:cs typeface="Miriam Fixed" panose="020B0509050101010101" pitchFamily="49" charset="-79"/>
              </a:rPr>
              <a:t>)</a:t>
            </a:r>
          </a:p>
        </p:txBody>
      </p:sp>
      <p:sp>
        <p:nvSpPr>
          <p:cNvPr id="9" name="Footer Placeholder 2">
            <a:extLst>
              <a:ext uri="{FF2B5EF4-FFF2-40B4-BE49-F238E27FC236}">
                <a16:creationId xmlns:a16="http://schemas.microsoft.com/office/drawing/2014/main" id="{EBD5A679-4D51-9A39-4952-9632A071F4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9EDDC849-3D68-A653-A2C8-D1DC95F1850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50</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pic>
        <p:nvPicPr>
          <p:cNvPr id="7" name="Picture 6">
            <a:extLst>
              <a:ext uri="{FF2B5EF4-FFF2-40B4-BE49-F238E27FC236}">
                <a16:creationId xmlns:a16="http://schemas.microsoft.com/office/drawing/2014/main" id="{C85374B9-AED0-2C12-3856-CE1FC0BEB6D5}"/>
              </a:ext>
            </a:extLst>
          </p:cNvPr>
          <p:cNvPicPr>
            <a:picLocks noChangeAspect="1"/>
          </p:cNvPicPr>
          <p:nvPr/>
        </p:nvPicPr>
        <p:blipFill>
          <a:blip r:embed="rId3"/>
          <a:stretch>
            <a:fillRect/>
          </a:stretch>
        </p:blipFill>
        <p:spPr>
          <a:xfrm>
            <a:off x="1981200" y="3135867"/>
            <a:ext cx="4692318" cy="3176093"/>
          </a:xfrm>
          <a:prstGeom prst="rect">
            <a:avLst/>
          </a:prstGeom>
        </p:spPr>
      </p:pic>
      <p:sp>
        <p:nvSpPr>
          <p:cNvPr id="8" name="Footer Placeholder 2">
            <a:extLst>
              <a:ext uri="{FF2B5EF4-FFF2-40B4-BE49-F238E27FC236}">
                <a16:creationId xmlns:a16="http://schemas.microsoft.com/office/drawing/2014/main" id="{C041A419-510C-086D-C663-BCE96921724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6B8BF-8354-490E-8D78-0A4DD5605763}"/>
              </a:ext>
            </a:extLst>
          </p:cNvPr>
          <p:cNvPicPr>
            <a:picLocks noChangeAspect="1"/>
          </p:cNvPicPr>
          <p:nvPr/>
        </p:nvPicPr>
        <p:blipFill>
          <a:blip r:embed="rId3"/>
          <a:stretch>
            <a:fillRect/>
          </a:stretch>
        </p:blipFill>
        <p:spPr>
          <a:xfrm>
            <a:off x="6193708" y="914801"/>
            <a:ext cx="2600000" cy="1047619"/>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51</a:t>
            </a:fld>
            <a:r>
              <a:rPr lang="en-US" dirty="0"/>
              <a:t> -</a:t>
            </a:r>
          </a:p>
        </p:txBody>
      </p:sp>
      <p:sp>
        <p:nvSpPr>
          <p:cNvPr id="5" name="Title 1"/>
          <p:cNvSpPr txBox="1">
            <a:spLocks/>
          </p:cNvSpPr>
          <p:nvPr/>
        </p:nvSpPr>
        <p:spPr bwMode="auto">
          <a:xfrm>
            <a:off x="457200" y="-9158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a:t>
            </a:r>
          </a:p>
        </p:txBody>
      </p:sp>
      <p:sp>
        <p:nvSpPr>
          <p:cNvPr id="8" name="Content Placeholder 2"/>
          <p:cNvSpPr txBox="1">
            <a:spLocks/>
          </p:cNvSpPr>
          <p:nvPr/>
        </p:nvSpPr>
        <p:spPr bwMode="auto">
          <a:xfrm>
            <a:off x="228601" y="838601"/>
            <a:ext cx="8534400" cy="19807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 and checkbox:</a:t>
            </a:r>
          </a:p>
          <a:p>
            <a:pPr lvl="1"/>
            <a:r>
              <a:rPr lang="en-CA" sz="2000" dirty="0"/>
              <a:t>Change name of object to: </a:t>
            </a:r>
            <a:r>
              <a:rPr lang="en-CA" sz="2000" dirty="0" err="1"/>
              <a:t>autoUpdateCheckBox</a:t>
            </a:r>
            <a:endParaRPr lang="en-CA" sz="2000" dirty="0"/>
          </a:p>
          <a:p>
            <a:pPr lvl="1"/>
            <a:r>
              <a:rPr lang="en-CA" sz="2000" dirty="0"/>
              <a:t>Change label text to “</a:t>
            </a:r>
            <a:r>
              <a:rPr lang="en-CA" sz="2000" dirty="0">
                <a:solidFill>
                  <a:srgbClr val="FF0000"/>
                </a:solidFill>
              </a:rPr>
              <a:t>Enable auto-update:</a:t>
            </a:r>
            <a:r>
              <a:rPr lang="en-CA" sz="2000" dirty="0"/>
              <a:t>”</a:t>
            </a:r>
          </a:p>
          <a:p>
            <a:r>
              <a:rPr lang="en-CA" sz="2400" dirty="0"/>
              <a:t>Add this in the setup function to the bottom of the connections section: </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9" name="TextBox 8"/>
          <p:cNvSpPr txBox="1"/>
          <p:nvPr/>
        </p:nvSpPr>
        <p:spPr>
          <a:xfrm>
            <a:off x="228600" y="2819400"/>
            <a:ext cx="7066358" cy="646331"/>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247934" y="3863876"/>
            <a:ext cx="8991600" cy="2308324"/>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0" y="3385554"/>
            <a:ext cx="8838709" cy="459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Respond to modification events: add these above </a:t>
            </a:r>
            <a:r>
              <a:rPr lang="en-CA" sz="2400" dirty="0" err="1"/>
              <a:t>onApplyButton</a:t>
            </a:r>
            <a:r>
              <a:rPr lang="en-CA" sz="2400" dirty="0"/>
              <a:t>()</a:t>
            </a:r>
            <a:endParaRPr lang="en-CA" sz="2400" b="1" dirty="0">
              <a:latin typeface="Miriam Fixed" panose="020B0509050101010101" pitchFamily="49" charset="-79"/>
              <a:cs typeface="Miriam Fixed" panose="020B0509050101010101" pitchFamily="49" charset="-79"/>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652" y="167680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Footer Placeholder 2">
            <a:extLst>
              <a:ext uri="{FF2B5EF4-FFF2-40B4-BE49-F238E27FC236}">
                <a16:creationId xmlns:a16="http://schemas.microsoft.com/office/drawing/2014/main" id="{C5BEF03E-493E-D3DB-9C8B-D9CA81D0218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52</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6" name="Footer Placeholder 2">
            <a:extLst>
              <a:ext uri="{FF2B5EF4-FFF2-40B4-BE49-F238E27FC236}">
                <a16:creationId xmlns:a16="http://schemas.microsoft.com/office/drawing/2014/main" id="{AB170F96-E7B0-B2FC-5B7A-EB1FABBFB9C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4249183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2" name="Footer Placeholder 2">
            <a:extLst>
              <a:ext uri="{FF2B5EF4-FFF2-40B4-BE49-F238E27FC236}">
                <a16:creationId xmlns:a16="http://schemas.microsoft.com/office/drawing/2014/main" id="{D5EB7589-4BA2-033A-7FB6-8457F18AFB1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54</a:t>
            </a:fld>
            <a:r>
              <a:rPr lang="en-US" dirty="0"/>
              <a:t> -</a:t>
            </a:r>
          </a:p>
        </p:txBody>
      </p:sp>
      <p:sp>
        <p:nvSpPr>
          <p:cNvPr id="5" name="Title 1"/>
          <p:cNvSpPr txBox="1">
            <a:spLocks/>
          </p:cNvSpPr>
          <p:nvPr/>
        </p:nvSpPr>
        <p:spPr bwMode="auto">
          <a:xfrm>
            <a:off x="457200" y="-1612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4167683148"/>
              </p:ext>
            </p:extLst>
          </p:nvPr>
        </p:nvGraphicFramePr>
        <p:xfrm>
          <a:off x="381000" y="1220482"/>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https://docs.python.org/es/3.9/index.html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https://vtk.org/doc/nightly/html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https://doc.qt.io/qt-5.15/classes.html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7531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2727425953"/>
              </p:ext>
            </p:extLst>
          </p:nvPr>
        </p:nvGraphicFramePr>
        <p:xfrm>
          <a:off x="381000" y="4171961"/>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7249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1" name="Footer Placeholder 2">
            <a:extLst>
              <a:ext uri="{FF2B5EF4-FFF2-40B4-BE49-F238E27FC236}">
                <a16:creationId xmlns:a16="http://schemas.microsoft.com/office/drawing/2014/main" id="{1509F716-0077-872A-C1DD-5FE8933D724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55</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a:t>
            </a:r>
            <a:br>
              <a:rPr lang="en-US" dirty="0"/>
            </a:br>
            <a:r>
              <a:rPr lang="en-US" dirty="0">
                <a:hlinkClick r:id="rId6"/>
              </a:rPr>
              <a:t>https://github.com/SlicerRt/SlicerRT</a:t>
            </a:r>
            <a:endParaRPr lang="en-US" dirty="0"/>
          </a:p>
          <a:p>
            <a:pPr lvl="1"/>
            <a:endParaRPr lang="en-CA" dirty="0"/>
          </a:p>
        </p:txBody>
      </p:sp>
      <p:sp>
        <p:nvSpPr>
          <p:cNvPr id="7" name="Footer Placeholder 2">
            <a:extLst>
              <a:ext uri="{FF2B5EF4-FFF2-40B4-BE49-F238E27FC236}">
                <a16:creationId xmlns:a16="http://schemas.microsoft.com/office/drawing/2014/main" id="{5BE8DC7A-2832-9443-75F8-6FE0BF11AC9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8" name="Footer Placeholder 2">
            <a:extLst>
              <a:ext uri="{FF2B5EF4-FFF2-40B4-BE49-F238E27FC236}">
                <a16:creationId xmlns:a16="http://schemas.microsoft.com/office/drawing/2014/main" id="{7F03BDB6-4A52-0E01-BCE7-8A733D1B13B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1891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57</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Footer Placeholder 2">
            <a:extLst>
              <a:ext uri="{FF2B5EF4-FFF2-40B4-BE49-F238E27FC236}">
                <a16:creationId xmlns:a16="http://schemas.microsoft.com/office/drawing/2014/main" id="{1A692F11-3A80-9971-D60B-A7B0E5ED4EC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502383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58</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1480D8CB-E8F2-2173-6854-F6CB70A8C4B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 xmlns:a14="http://schemas.microsoft.com/office/drawing/2010/main">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 xmlns:a14="http://schemas.microsoft.com/office/drawing/2010/main">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 xmlns:a14="http://schemas.microsoft.com/office/drawing/2010/main">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
        <p:nvSpPr>
          <p:cNvPr id="7" name="Footer Placeholder 2">
            <a:extLst>
              <a:ext uri="{FF2B5EF4-FFF2-40B4-BE49-F238E27FC236}">
                <a16:creationId xmlns:a16="http://schemas.microsoft.com/office/drawing/2014/main" id="{ACF9BA65-F43E-AD86-1C91-171F85CBA3E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
        <p:nvSpPr>
          <p:cNvPr id="6" name="Footer Placeholder 2">
            <a:extLst>
              <a:ext uri="{FF2B5EF4-FFF2-40B4-BE49-F238E27FC236}">
                <a16:creationId xmlns:a16="http://schemas.microsoft.com/office/drawing/2014/main" id="{F9DF5231-10AB-D406-F881-D33BAD67C55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
        <p:nvSpPr>
          <p:cNvPr id="9" name="Footer Placeholder 2">
            <a:extLst>
              <a:ext uri="{FF2B5EF4-FFF2-40B4-BE49-F238E27FC236}">
                <a16:creationId xmlns:a16="http://schemas.microsoft.com/office/drawing/2014/main" id="{6A324691-BF62-8291-9722-F45D8FA42FB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1642</TotalTime>
  <Words>4850</Words>
  <Application>Microsoft Office PowerPoint</Application>
  <PresentationFormat>On-screen Show (4:3)</PresentationFormat>
  <Paragraphs>768</Paragraphs>
  <Slides>61</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ＭＳ Ｐゴシック</vt:lpstr>
      <vt:lpstr>Arial</vt:lpstr>
      <vt:lpstr>Calibri</vt:lpstr>
      <vt:lpstr>Cascadia Mono</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Write our scripted module #3</vt:lpstr>
      <vt:lpstr>Write our scripted module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809</cp:revision>
  <cp:lastPrinted>2013-02-02T23:26:38Z</cp:lastPrinted>
  <dcterms:created xsi:type="dcterms:W3CDTF">2010-01-28T18:12:58Z</dcterms:created>
  <dcterms:modified xsi:type="dcterms:W3CDTF">2024-09-03T20:10:12Z</dcterms:modified>
</cp:coreProperties>
</file>